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32"/>
  </p:notesMasterIdLst>
  <p:sldIdLst>
    <p:sldId id="256" r:id="rId2"/>
    <p:sldId id="258" r:id="rId3"/>
    <p:sldId id="289" r:id="rId4"/>
    <p:sldId id="269" r:id="rId5"/>
    <p:sldId id="276" r:id="rId6"/>
    <p:sldId id="298" r:id="rId7"/>
    <p:sldId id="277" r:id="rId8"/>
    <p:sldId id="299" r:id="rId9"/>
    <p:sldId id="293" r:id="rId10"/>
    <p:sldId id="290" r:id="rId11"/>
    <p:sldId id="266" r:id="rId12"/>
    <p:sldId id="294" r:id="rId13"/>
    <p:sldId id="270" r:id="rId14"/>
    <p:sldId id="300" r:id="rId15"/>
    <p:sldId id="275" r:id="rId16"/>
    <p:sldId id="291" r:id="rId17"/>
    <p:sldId id="295" r:id="rId18"/>
    <p:sldId id="288" r:id="rId19"/>
    <p:sldId id="272" r:id="rId20"/>
    <p:sldId id="301" r:id="rId21"/>
    <p:sldId id="284" r:id="rId22"/>
    <p:sldId id="281" r:id="rId23"/>
    <p:sldId id="296" r:id="rId24"/>
    <p:sldId id="267" r:id="rId25"/>
    <p:sldId id="297" r:id="rId26"/>
    <p:sldId id="268" r:id="rId27"/>
    <p:sldId id="280" r:id="rId28"/>
    <p:sldId id="287" r:id="rId29"/>
    <p:sldId id="278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51A4C3-A6CD-4B35-A41F-373012647C54}" v="2" dt="2020-04-01T14:14:51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9"/>
    <p:restoredTop sz="86247"/>
  </p:normalViewPr>
  <p:slideViewPr>
    <p:cSldViewPr snapToGrid="0" snapToObjects="1">
      <p:cViewPr varScale="1">
        <p:scale>
          <a:sx n="95" d="100"/>
          <a:sy n="95" d="100"/>
        </p:scale>
        <p:origin x="230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dis Lamke" userId="9cb7febe679b7ad2" providerId="LiveId" clId="{8951A4C3-A6CD-4B35-A41F-373012647C54}"/>
    <pc:docChg chg="addSld delSld modSld">
      <pc:chgData name="Kandis Lamke" userId="9cb7febe679b7ad2" providerId="LiveId" clId="{8951A4C3-A6CD-4B35-A41F-373012647C54}" dt="2020-04-01T14:33:06.760" v="157" actId="1076"/>
      <pc:docMkLst>
        <pc:docMk/>
      </pc:docMkLst>
      <pc:sldChg chg="modSp mod">
        <pc:chgData name="Kandis Lamke" userId="9cb7febe679b7ad2" providerId="LiveId" clId="{8951A4C3-A6CD-4B35-A41F-373012647C54}" dt="2020-04-01T14:25:37.611" v="69" actId="1076"/>
        <pc:sldMkLst>
          <pc:docMk/>
          <pc:sldMk cId="355304119" sldId="258"/>
        </pc:sldMkLst>
        <pc:spChg chg="mod">
          <ac:chgData name="Kandis Lamke" userId="9cb7febe679b7ad2" providerId="LiveId" clId="{8951A4C3-A6CD-4B35-A41F-373012647C54}" dt="2020-04-01T14:25:37.611" v="69" actId="1076"/>
          <ac:spMkLst>
            <pc:docMk/>
            <pc:sldMk cId="355304119" sldId="258"/>
            <ac:spMk id="3" creationId="{00000000-0000-0000-0000-000000000000}"/>
          </ac:spMkLst>
        </pc:spChg>
      </pc:sldChg>
      <pc:sldChg chg="modSp mod">
        <pc:chgData name="Kandis Lamke" userId="9cb7febe679b7ad2" providerId="LiveId" clId="{8951A4C3-A6CD-4B35-A41F-373012647C54}" dt="2020-04-01T14:22:14.581" v="67" actId="1076"/>
        <pc:sldMkLst>
          <pc:docMk/>
          <pc:sldMk cId="1700427086" sldId="281"/>
        </pc:sldMkLst>
        <pc:spChg chg="mod">
          <ac:chgData name="Kandis Lamke" userId="9cb7febe679b7ad2" providerId="LiveId" clId="{8951A4C3-A6CD-4B35-A41F-373012647C54}" dt="2020-04-01T14:22:14.581" v="67" actId="1076"/>
          <ac:spMkLst>
            <pc:docMk/>
            <pc:sldMk cId="1700427086" sldId="281"/>
            <ac:spMk id="4" creationId="{00000000-0000-0000-0000-000000000000}"/>
          </ac:spMkLst>
        </pc:spChg>
      </pc:sldChg>
      <pc:sldChg chg="del">
        <pc:chgData name="Kandis Lamke" userId="9cb7febe679b7ad2" providerId="LiveId" clId="{8951A4C3-A6CD-4B35-A41F-373012647C54}" dt="2020-04-01T14:15:04.164" v="2" actId="2696"/>
        <pc:sldMkLst>
          <pc:docMk/>
          <pc:sldMk cId="350772284" sldId="282"/>
        </pc:sldMkLst>
      </pc:sldChg>
      <pc:sldChg chg="del">
        <pc:chgData name="Kandis Lamke" userId="9cb7febe679b7ad2" providerId="LiveId" clId="{8951A4C3-A6CD-4B35-A41F-373012647C54}" dt="2020-04-01T14:15:15.987" v="3" actId="2696"/>
        <pc:sldMkLst>
          <pc:docMk/>
          <pc:sldMk cId="1897736908" sldId="283"/>
        </pc:sldMkLst>
      </pc:sldChg>
      <pc:sldChg chg="modSp mod">
        <pc:chgData name="Kandis Lamke" userId="9cb7febe679b7ad2" providerId="LiveId" clId="{8951A4C3-A6CD-4B35-A41F-373012647C54}" dt="2020-04-01T14:30:53.136" v="135" actId="1076"/>
        <pc:sldMkLst>
          <pc:docMk/>
          <pc:sldMk cId="78034880" sldId="294"/>
        </pc:sldMkLst>
        <pc:spChg chg="mod">
          <ac:chgData name="Kandis Lamke" userId="9cb7febe679b7ad2" providerId="LiveId" clId="{8951A4C3-A6CD-4B35-A41F-373012647C54}" dt="2020-04-01T14:30:37.711" v="134" actId="20577"/>
          <ac:spMkLst>
            <pc:docMk/>
            <pc:sldMk cId="78034880" sldId="294"/>
            <ac:spMk id="2" creationId="{0F029FEF-3D66-409B-9E6F-FF53CA39CD0F}"/>
          </ac:spMkLst>
        </pc:spChg>
        <pc:spChg chg="mod">
          <ac:chgData name="Kandis Lamke" userId="9cb7febe679b7ad2" providerId="LiveId" clId="{8951A4C3-A6CD-4B35-A41F-373012647C54}" dt="2020-04-01T14:30:53.136" v="135" actId="1076"/>
          <ac:spMkLst>
            <pc:docMk/>
            <pc:sldMk cId="78034880" sldId="294"/>
            <ac:spMk id="4" creationId="{B71AD8D8-CE9D-4512-8C1A-F3D87D9BA63C}"/>
          </ac:spMkLst>
        </pc:spChg>
      </pc:sldChg>
      <pc:sldChg chg="modSp mod">
        <pc:chgData name="Kandis Lamke" userId="9cb7febe679b7ad2" providerId="LiveId" clId="{8951A4C3-A6CD-4B35-A41F-373012647C54}" dt="2020-04-01T14:33:06.760" v="157" actId="1076"/>
        <pc:sldMkLst>
          <pc:docMk/>
          <pc:sldMk cId="1567203490" sldId="295"/>
        </pc:sldMkLst>
        <pc:spChg chg="mod">
          <ac:chgData name="Kandis Lamke" userId="9cb7febe679b7ad2" providerId="LiveId" clId="{8951A4C3-A6CD-4B35-A41F-373012647C54}" dt="2020-04-01T14:32:50.404" v="155" actId="1076"/>
          <ac:spMkLst>
            <pc:docMk/>
            <pc:sldMk cId="1567203490" sldId="295"/>
            <ac:spMk id="2" creationId="{D272A14B-13F4-4565-AE55-80310C78C646}"/>
          </ac:spMkLst>
        </pc:spChg>
        <pc:spChg chg="mod">
          <ac:chgData name="Kandis Lamke" userId="9cb7febe679b7ad2" providerId="LiveId" clId="{8951A4C3-A6CD-4B35-A41F-373012647C54}" dt="2020-04-01T14:32:58.403" v="156" actId="1076"/>
          <ac:spMkLst>
            <pc:docMk/>
            <pc:sldMk cId="1567203490" sldId="295"/>
            <ac:spMk id="4" creationId="{FDC38E5C-13C4-4F1E-9772-68795FFB7689}"/>
          </ac:spMkLst>
        </pc:spChg>
        <pc:spChg chg="mod">
          <ac:chgData name="Kandis Lamke" userId="9cb7febe679b7ad2" providerId="LiveId" clId="{8951A4C3-A6CD-4B35-A41F-373012647C54}" dt="2020-04-01T14:33:06.760" v="157" actId="1076"/>
          <ac:spMkLst>
            <pc:docMk/>
            <pc:sldMk cId="1567203490" sldId="295"/>
            <ac:spMk id="5" creationId="{4FDD2E76-F3B4-47BF-96F6-CEBFEB864CED}"/>
          </ac:spMkLst>
        </pc:spChg>
      </pc:sldChg>
      <pc:sldChg chg="add">
        <pc:chgData name="Kandis Lamke" userId="9cb7febe679b7ad2" providerId="LiveId" clId="{8951A4C3-A6CD-4B35-A41F-373012647C54}" dt="2020-04-01T14:13:14.895" v="0"/>
        <pc:sldMkLst>
          <pc:docMk/>
          <pc:sldMk cId="3323582630" sldId="300"/>
        </pc:sldMkLst>
      </pc:sldChg>
      <pc:sldChg chg="add">
        <pc:chgData name="Kandis Lamke" userId="9cb7febe679b7ad2" providerId="LiveId" clId="{8951A4C3-A6CD-4B35-A41F-373012647C54}" dt="2020-04-01T14:14:51.496" v="1"/>
        <pc:sldMkLst>
          <pc:docMk/>
          <pc:sldMk cId="1971163801" sldId="30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40D8F-2507-4E17-8011-56BF0C403CC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A6B93AE-2A51-4E69-A2D5-BE129AB0581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 dirty="0"/>
            <a:t>Industry:</a:t>
          </a:r>
          <a:endParaRPr lang="en-US" dirty="0"/>
        </a:p>
      </dgm:t>
    </dgm:pt>
    <dgm:pt modelId="{FA46F0EC-459D-4F6B-A469-C88B06AFA502}" type="parTrans" cxnId="{1A33E892-41C5-4B59-9FA0-F05E571CD191}">
      <dgm:prSet/>
      <dgm:spPr/>
      <dgm:t>
        <a:bodyPr/>
        <a:lstStyle/>
        <a:p>
          <a:endParaRPr lang="en-US"/>
        </a:p>
      </dgm:t>
    </dgm:pt>
    <dgm:pt modelId="{46A74A5F-C40E-4B49-8BDA-2E5DFA4058ED}" type="sibTrans" cxnId="{1A33E892-41C5-4B59-9FA0-F05E571CD191}">
      <dgm:prSet/>
      <dgm:spPr/>
      <dgm:t>
        <a:bodyPr/>
        <a:lstStyle/>
        <a:p>
          <a:endParaRPr lang="en-US"/>
        </a:p>
      </dgm:t>
    </dgm:pt>
    <dgm:pt modelId="{450A114B-1064-4ADE-A5A2-A7A8D06485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PEO - Professional Employer Organization</a:t>
          </a:r>
        </a:p>
      </dgm:t>
    </dgm:pt>
    <dgm:pt modelId="{A003BB59-5AE2-42C0-BEA2-099B14BFCFF9}" type="parTrans" cxnId="{633FDB7D-D2D2-4DB0-8533-8CC6A5D71991}">
      <dgm:prSet/>
      <dgm:spPr/>
      <dgm:t>
        <a:bodyPr/>
        <a:lstStyle/>
        <a:p>
          <a:endParaRPr lang="en-US"/>
        </a:p>
      </dgm:t>
    </dgm:pt>
    <dgm:pt modelId="{4C6B1B42-87F0-42B5-B687-AAFC81A8A706}" type="sibTrans" cxnId="{633FDB7D-D2D2-4DB0-8533-8CC6A5D71991}">
      <dgm:prSet/>
      <dgm:spPr/>
      <dgm:t>
        <a:bodyPr/>
        <a:lstStyle/>
        <a:p>
          <a:endParaRPr lang="en-US"/>
        </a:p>
      </dgm:t>
    </dgm:pt>
    <dgm:pt modelId="{1DE38809-28BE-417B-8ABF-A3F2AAF57E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u="sng" dirty="0"/>
            <a:t>Definitions:</a:t>
          </a:r>
          <a:endParaRPr lang="en-US" dirty="0"/>
        </a:p>
      </dgm:t>
    </dgm:pt>
    <dgm:pt modelId="{44527612-94ED-45E0-BA2D-F3E47A7D9F14}" type="parTrans" cxnId="{306FCD38-76B1-45DF-A0CA-214C1DD39F05}">
      <dgm:prSet/>
      <dgm:spPr/>
      <dgm:t>
        <a:bodyPr/>
        <a:lstStyle/>
        <a:p>
          <a:endParaRPr lang="en-US"/>
        </a:p>
      </dgm:t>
    </dgm:pt>
    <dgm:pt modelId="{1153E337-96A9-4F42-B13D-5B047138F4DD}" type="sibTrans" cxnId="{306FCD38-76B1-45DF-A0CA-214C1DD39F05}">
      <dgm:prSet/>
      <dgm:spPr/>
      <dgm:t>
        <a:bodyPr/>
        <a:lstStyle/>
        <a:p>
          <a:endParaRPr lang="en-US"/>
        </a:p>
      </dgm:t>
    </dgm:pt>
    <dgm:pt modelId="{CD1DAC16-8950-446D-848D-BC730441268E}">
      <dgm:prSet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 err="1"/>
            <a:t>WSE</a:t>
          </a:r>
          <a:r>
            <a:rPr lang="en-US" dirty="0"/>
            <a:t> – Worksite Employee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endParaRPr lang="en-US" dirty="0"/>
        </a:p>
      </dgm:t>
    </dgm:pt>
    <dgm:pt modelId="{029973B3-4826-4619-B4E3-E2B3864A8DA4}" type="parTrans" cxnId="{FA1636F0-35D3-4A6B-B639-EB247CEA4C7C}">
      <dgm:prSet/>
      <dgm:spPr/>
      <dgm:t>
        <a:bodyPr/>
        <a:lstStyle/>
        <a:p>
          <a:endParaRPr lang="en-US"/>
        </a:p>
      </dgm:t>
    </dgm:pt>
    <dgm:pt modelId="{0C3EF455-43F1-4081-BB8A-6690F1668B56}" type="sibTrans" cxnId="{FA1636F0-35D3-4A6B-B639-EB247CEA4C7C}">
      <dgm:prSet/>
      <dgm:spPr/>
      <dgm:t>
        <a:bodyPr/>
        <a:lstStyle/>
        <a:p>
          <a:endParaRPr lang="en-US"/>
        </a:p>
      </dgm:t>
    </dgm:pt>
    <dgm:pt modelId="{0DE62BD6-8066-4D1C-9EE6-D70A62F8F954}">
      <dgm:prSet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dirty="0"/>
            <a:t>Internal EEs – Internal employees of the </a:t>
          </a:r>
          <a:r>
            <a:rPr lang="en-US" dirty="0" err="1"/>
            <a:t>PEO</a:t>
          </a:r>
          <a:r>
            <a:rPr lang="en-US" dirty="0"/>
            <a:t> that support clients and </a:t>
          </a:r>
          <a:r>
            <a:rPr lang="en-US" dirty="0" err="1"/>
            <a:t>WSEs</a:t>
          </a:r>
          <a:endParaRPr lang="en-US" dirty="0"/>
        </a:p>
      </dgm:t>
    </dgm:pt>
    <dgm:pt modelId="{037299B5-013F-48A3-84C6-4D8016C72BDF}" type="parTrans" cxnId="{1A7BF2FF-885C-4878-806B-25B18A11C1F5}">
      <dgm:prSet/>
      <dgm:spPr/>
      <dgm:t>
        <a:bodyPr/>
        <a:lstStyle/>
        <a:p>
          <a:endParaRPr lang="en-US"/>
        </a:p>
      </dgm:t>
    </dgm:pt>
    <dgm:pt modelId="{DC7F62EC-B03F-4A93-B1A4-EED20D026730}" type="sibTrans" cxnId="{1A7BF2FF-885C-4878-806B-25B18A11C1F5}">
      <dgm:prSet/>
      <dgm:spPr/>
      <dgm:t>
        <a:bodyPr/>
        <a:lstStyle/>
        <a:p>
          <a:endParaRPr lang="en-US"/>
        </a:p>
      </dgm:t>
    </dgm:pt>
    <dgm:pt modelId="{01EDAEBA-6CF4-4246-BD67-C01D1F525055}">
      <dgm:prSet/>
      <dgm:spPr/>
      <dgm:t>
        <a:bodyPr/>
        <a:lstStyle/>
        <a:p>
          <a:pPr>
            <a:lnSpc>
              <a:spcPct val="100000"/>
            </a:lnSpc>
            <a:buNone/>
          </a:pPr>
          <a:endParaRPr lang="en-US" dirty="0"/>
        </a:p>
      </dgm:t>
    </dgm:pt>
    <dgm:pt modelId="{0914D4DD-B8FC-4B0C-8623-AD0202F77826}" type="parTrans" cxnId="{61EB7FE1-A436-4348-8054-3533F2266026}">
      <dgm:prSet/>
      <dgm:spPr/>
      <dgm:t>
        <a:bodyPr/>
        <a:lstStyle/>
        <a:p>
          <a:endParaRPr lang="en-US"/>
        </a:p>
      </dgm:t>
    </dgm:pt>
    <dgm:pt modelId="{B9FE8064-4AD3-46C7-B4AE-1D7052F6ADB5}" type="sibTrans" cxnId="{61EB7FE1-A436-4348-8054-3533F2266026}">
      <dgm:prSet/>
      <dgm:spPr/>
      <dgm:t>
        <a:bodyPr/>
        <a:lstStyle/>
        <a:p>
          <a:endParaRPr lang="en-US"/>
        </a:p>
      </dgm:t>
    </dgm:pt>
    <dgm:pt modelId="{869E9C5F-C129-4645-9AEE-978A6ACD3D57}" type="pres">
      <dgm:prSet presAssocID="{22040D8F-2507-4E17-8011-56BF0C403CCE}" presName="root" presStyleCnt="0">
        <dgm:presLayoutVars>
          <dgm:dir/>
          <dgm:resizeHandles val="exact"/>
        </dgm:presLayoutVars>
      </dgm:prSet>
      <dgm:spPr/>
    </dgm:pt>
    <dgm:pt modelId="{1AFB940C-629A-4CB0-A01E-806BB5BD4765}" type="pres">
      <dgm:prSet presAssocID="{2A6B93AE-2A51-4E69-A2D5-BE129AB0581E}" presName="compNode" presStyleCnt="0"/>
      <dgm:spPr/>
    </dgm:pt>
    <dgm:pt modelId="{C23FA54D-E660-4DB5-B8D3-B940463710CB}" type="pres">
      <dgm:prSet presAssocID="{2A6B93AE-2A51-4E69-A2D5-BE129AB0581E}" presName="iconRect" presStyleLbl="node1" presStyleIdx="0" presStyleCnt="2" custLinFactNeighborX="-1061" custLinFactNeighborY="7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9E30954-E58B-4CCC-B9DB-8F7F02D9742F}" type="pres">
      <dgm:prSet presAssocID="{2A6B93AE-2A51-4E69-A2D5-BE129AB0581E}" presName="iconSpace" presStyleCnt="0"/>
      <dgm:spPr/>
    </dgm:pt>
    <dgm:pt modelId="{BC865867-58E9-4B9C-902D-0718FB8728B7}" type="pres">
      <dgm:prSet presAssocID="{2A6B93AE-2A51-4E69-A2D5-BE129AB0581E}" presName="parTx" presStyleLbl="revTx" presStyleIdx="0" presStyleCnt="4" custLinFactX="17733" custLinFactNeighborX="100000" custLinFactNeighborY="-775">
        <dgm:presLayoutVars>
          <dgm:chMax val="0"/>
          <dgm:chPref val="0"/>
        </dgm:presLayoutVars>
      </dgm:prSet>
      <dgm:spPr/>
    </dgm:pt>
    <dgm:pt modelId="{840C8913-D28D-4D88-96C7-5BCB84E4506D}" type="pres">
      <dgm:prSet presAssocID="{2A6B93AE-2A51-4E69-A2D5-BE129AB0581E}" presName="txSpace" presStyleCnt="0"/>
      <dgm:spPr/>
    </dgm:pt>
    <dgm:pt modelId="{C38C6FB1-3D8D-4EF9-8D04-DD3041E529BE}" type="pres">
      <dgm:prSet presAssocID="{2A6B93AE-2A51-4E69-A2D5-BE129AB0581E}" presName="desTx" presStyleLbl="revTx" presStyleIdx="1" presStyleCnt="4" custLinFactX="17733" custLinFactNeighborX="100000" custLinFactNeighborY="9375">
        <dgm:presLayoutVars/>
      </dgm:prSet>
      <dgm:spPr/>
    </dgm:pt>
    <dgm:pt modelId="{4726915C-B462-4027-BC13-F239410B6CE9}" type="pres">
      <dgm:prSet presAssocID="{46A74A5F-C40E-4B49-8BDA-2E5DFA4058ED}" presName="sibTrans" presStyleCnt="0"/>
      <dgm:spPr/>
    </dgm:pt>
    <dgm:pt modelId="{535BE059-BD59-40B0-876D-C7D1C23C6EA9}" type="pres">
      <dgm:prSet presAssocID="{1DE38809-28BE-417B-8ABF-A3F2AAF57EFB}" presName="compNode" presStyleCnt="0"/>
      <dgm:spPr/>
    </dgm:pt>
    <dgm:pt modelId="{89CBC194-F71D-4730-9C27-11F779B5C587}" type="pres">
      <dgm:prSet presAssocID="{1DE38809-28BE-417B-8ABF-A3F2AAF57EFB}" presName="iconRect" presStyleLbl="node1" presStyleIdx="1" presStyleCnt="2" custLinFactNeighborX="4113" custLinFactNeighborY="788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1504B42-9DDA-43AC-BF2C-7A2CBEB4F84A}" type="pres">
      <dgm:prSet presAssocID="{1DE38809-28BE-417B-8ABF-A3F2AAF57EFB}" presName="iconSpace" presStyleCnt="0"/>
      <dgm:spPr/>
    </dgm:pt>
    <dgm:pt modelId="{FFF5599B-9B53-4D6A-B0C2-96A1712F8A43}" type="pres">
      <dgm:prSet presAssocID="{1DE38809-28BE-417B-8ABF-A3F2AAF57EFB}" presName="parTx" presStyleLbl="revTx" presStyleIdx="2" presStyleCnt="4" custLinFactX="-17732" custLinFactNeighborX="-100000" custLinFactNeighborY="-775">
        <dgm:presLayoutVars>
          <dgm:chMax val="0"/>
          <dgm:chPref val="0"/>
        </dgm:presLayoutVars>
      </dgm:prSet>
      <dgm:spPr/>
    </dgm:pt>
    <dgm:pt modelId="{0A0427AA-B054-4D1A-943C-2ED061A84FD2}" type="pres">
      <dgm:prSet presAssocID="{1DE38809-28BE-417B-8ABF-A3F2AAF57EFB}" presName="txSpace" presStyleCnt="0"/>
      <dgm:spPr/>
    </dgm:pt>
    <dgm:pt modelId="{7DC7E397-8F29-4AE5-8500-676743502D2E}" type="pres">
      <dgm:prSet presAssocID="{1DE38809-28BE-417B-8ABF-A3F2AAF57EFB}" presName="desTx" presStyleLbl="revTx" presStyleIdx="3" presStyleCnt="4" custLinFactX="-17732" custLinFactNeighborX="-100000" custLinFactNeighborY="9375">
        <dgm:presLayoutVars/>
      </dgm:prSet>
      <dgm:spPr/>
    </dgm:pt>
  </dgm:ptLst>
  <dgm:cxnLst>
    <dgm:cxn modelId="{BEDF121A-DAFD-4877-844D-45F84E0CDE6F}" type="presOf" srcId="{450A114B-1064-4ADE-A5A2-A7A8D0648578}" destId="{C38C6FB1-3D8D-4EF9-8D04-DD3041E529BE}" srcOrd="0" destOrd="0" presId="urn:microsoft.com/office/officeart/2018/5/layout/CenteredIconLabelDescriptionList"/>
    <dgm:cxn modelId="{306FCD38-76B1-45DF-A0CA-214C1DD39F05}" srcId="{22040D8F-2507-4E17-8011-56BF0C403CCE}" destId="{1DE38809-28BE-417B-8ABF-A3F2AAF57EFB}" srcOrd="1" destOrd="0" parTransId="{44527612-94ED-45E0-BA2D-F3E47A7D9F14}" sibTransId="{1153E337-96A9-4F42-B13D-5B047138F4DD}"/>
    <dgm:cxn modelId="{788A0C47-9933-447E-BA2D-F4252A2A37AB}" type="presOf" srcId="{1DE38809-28BE-417B-8ABF-A3F2AAF57EFB}" destId="{FFF5599B-9B53-4D6A-B0C2-96A1712F8A43}" srcOrd="0" destOrd="0" presId="urn:microsoft.com/office/officeart/2018/5/layout/CenteredIconLabelDescriptionList"/>
    <dgm:cxn modelId="{76848769-C448-4D7E-8071-A8B2E78BE39A}" type="presOf" srcId="{22040D8F-2507-4E17-8011-56BF0C403CCE}" destId="{869E9C5F-C129-4645-9AEE-978A6ACD3D57}" srcOrd="0" destOrd="0" presId="urn:microsoft.com/office/officeart/2018/5/layout/CenteredIconLabelDescriptionList"/>
    <dgm:cxn modelId="{633FDB7D-D2D2-4DB0-8533-8CC6A5D71991}" srcId="{2A6B93AE-2A51-4E69-A2D5-BE129AB0581E}" destId="{450A114B-1064-4ADE-A5A2-A7A8D0648578}" srcOrd="0" destOrd="0" parTransId="{A003BB59-5AE2-42C0-BEA2-099B14BFCFF9}" sibTransId="{4C6B1B42-87F0-42B5-B687-AAFC81A8A706}"/>
    <dgm:cxn modelId="{DC8AE68D-73B2-44FB-8601-56954A7FEB1C}" type="presOf" srcId="{01EDAEBA-6CF4-4246-BD67-C01D1F525055}" destId="{7DC7E397-8F29-4AE5-8500-676743502D2E}" srcOrd="0" destOrd="2" presId="urn:microsoft.com/office/officeart/2018/5/layout/CenteredIconLabelDescriptionList"/>
    <dgm:cxn modelId="{6602268F-5FD4-4A77-A98F-04778939C7DC}" type="presOf" srcId="{2A6B93AE-2A51-4E69-A2D5-BE129AB0581E}" destId="{BC865867-58E9-4B9C-902D-0718FB8728B7}" srcOrd="0" destOrd="0" presId="urn:microsoft.com/office/officeart/2018/5/layout/CenteredIconLabelDescriptionList"/>
    <dgm:cxn modelId="{1A33E892-41C5-4B59-9FA0-F05E571CD191}" srcId="{22040D8F-2507-4E17-8011-56BF0C403CCE}" destId="{2A6B93AE-2A51-4E69-A2D5-BE129AB0581E}" srcOrd="0" destOrd="0" parTransId="{FA46F0EC-459D-4F6B-A469-C88B06AFA502}" sibTransId="{46A74A5F-C40E-4B49-8BDA-2E5DFA4058ED}"/>
    <dgm:cxn modelId="{67BE12CF-0CA2-402F-B049-02B96C5571BF}" type="presOf" srcId="{0DE62BD6-8066-4D1C-9EE6-D70A62F8F954}" destId="{7DC7E397-8F29-4AE5-8500-676743502D2E}" srcOrd="0" destOrd="1" presId="urn:microsoft.com/office/officeart/2018/5/layout/CenteredIconLabelDescriptionList"/>
    <dgm:cxn modelId="{61EB7FE1-A436-4348-8054-3533F2266026}" srcId="{1DE38809-28BE-417B-8ABF-A3F2AAF57EFB}" destId="{01EDAEBA-6CF4-4246-BD67-C01D1F525055}" srcOrd="2" destOrd="0" parTransId="{0914D4DD-B8FC-4B0C-8623-AD0202F77826}" sibTransId="{B9FE8064-4AD3-46C7-B4AE-1D7052F6ADB5}"/>
    <dgm:cxn modelId="{FA1636F0-35D3-4A6B-B639-EB247CEA4C7C}" srcId="{1DE38809-28BE-417B-8ABF-A3F2AAF57EFB}" destId="{CD1DAC16-8950-446D-848D-BC730441268E}" srcOrd="0" destOrd="0" parTransId="{029973B3-4826-4619-B4E3-E2B3864A8DA4}" sibTransId="{0C3EF455-43F1-4081-BB8A-6690F1668B56}"/>
    <dgm:cxn modelId="{E4BA2CFF-2919-4BBF-B67E-ED895BFD5A1F}" type="presOf" srcId="{CD1DAC16-8950-446D-848D-BC730441268E}" destId="{7DC7E397-8F29-4AE5-8500-676743502D2E}" srcOrd="0" destOrd="0" presId="urn:microsoft.com/office/officeart/2018/5/layout/CenteredIconLabelDescriptionList"/>
    <dgm:cxn modelId="{1A7BF2FF-885C-4878-806B-25B18A11C1F5}" srcId="{1DE38809-28BE-417B-8ABF-A3F2AAF57EFB}" destId="{0DE62BD6-8066-4D1C-9EE6-D70A62F8F954}" srcOrd="1" destOrd="0" parTransId="{037299B5-013F-48A3-84C6-4D8016C72BDF}" sibTransId="{DC7F62EC-B03F-4A93-B1A4-EED20D026730}"/>
    <dgm:cxn modelId="{7108FC85-6F46-4849-99E1-551E713CA910}" type="presParOf" srcId="{869E9C5F-C129-4645-9AEE-978A6ACD3D57}" destId="{1AFB940C-629A-4CB0-A01E-806BB5BD4765}" srcOrd="0" destOrd="0" presId="urn:microsoft.com/office/officeart/2018/5/layout/CenteredIconLabelDescriptionList"/>
    <dgm:cxn modelId="{4A985290-4B7D-46BD-9FE9-790616BA6E76}" type="presParOf" srcId="{1AFB940C-629A-4CB0-A01E-806BB5BD4765}" destId="{C23FA54D-E660-4DB5-B8D3-B940463710CB}" srcOrd="0" destOrd="0" presId="urn:microsoft.com/office/officeart/2018/5/layout/CenteredIconLabelDescriptionList"/>
    <dgm:cxn modelId="{FAC99C81-688E-474F-A17B-81E90C1E9F8A}" type="presParOf" srcId="{1AFB940C-629A-4CB0-A01E-806BB5BD4765}" destId="{49E30954-E58B-4CCC-B9DB-8F7F02D9742F}" srcOrd="1" destOrd="0" presId="urn:microsoft.com/office/officeart/2018/5/layout/CenteredIconLabelDescriptionList"/>
    <dgm:cxn modelId="{F8784B26-92C8-4F6F-9E1E-4041652ACD65}" type="presParOf" srcId="{1AFB940C-629A-4CB0-A01E-806BB5BD4765}" destId="{BC865867-58E9-4B9C-902D-0718FB8728B7}" srcOrd="2" destOrd="0" presId="urn:microsoft.com/office/officeart/2018/5/layout/CenteredIconLabelDescriptionList"/>
    <dgm:cxn modelId="{BC669517-656F-44EF-9168-CC8AA551321F}" type="presParOf" srcId="{1AFB940C-629A-4CB0-A01E-806BB5BD4765}" destId="{840C8913-D28D-4D88-96C7-5BCB84E4506D}" srcOrd="3" destOrd="0" presId="urn:microsoft.com/office/officeart/2018/5/layout/CenteredIconLabelDescriptionList"/>
    <dgm:cxn modelId="{A623BF80-301E-4CBC-BA94-950B44C21F3C}" type="presParOf" srcId="{1AFB940C-629A-4CB0-A01E-806BB5BD4765}" destId="{C38C6FB1-3D8D-4EF9-8D04-DD3041E529BE}" srcOrd="4" destOrd="0" presId="urn:microsoft.com/office/officeart/2018/5/layout/CenteredIconLabelDescriptionList"/>
    <dgm:cxn modelId="{B02E2CC2-7EFD-4FD9-BC8B-205D3C0F7CC0}" type="presParOf" srcId="{869E9C5F-C129-4645-9AEE-978A6ACD3D57}" destId="{4726915C-B462-4027-BC13-F239410B6CE9}" srcOrd="1" destOrd="0" presId="urn:microsoft.com/office/officeart/2018/5/layout/CenteredIconLabelDescriptionList"/>
    <dgm:cxn modelId="{6AD5E22F-E106-49B6-9C01-46781E84BCAA}" type="presParOf" srcId="{869E9C5F-C129-4645-9AEE-978A6ACD3D57}" destId="{535BE059-BD59-40B0-876D-C7D1C23C6EA9}" srcOrd="2" destOrd="0" presId="urn:microsoft.com/office/officeart/2018/5/layout/CenteredIconLabelDescriptionList"/>
    <dgm:cxn modelId="{9BAF52D5-1299-4767-A0BA-1915B9A363D2}" type="presParOf" srcId="{535BE059-BD59-40B0-876D-C7D1C23C6EA9}" destId="{89CBC194-F71D-4730-9C27-11F779B5C587}" srcOrd="0" destOrd="0" presId="urn:microsoft.com/office/officeart/2018/5/layout/CenteredIconLabelDescriptionList"/>
    <dgm:cxn modelId="{EF7F0681-2341-449D-988F-68359E79F00B}" type="presParOf" srcId="{535BE059-BD59-40B0-876D-C7D1C23C6EA9}" destId="{F1504B42-9DDA-43AC-BF2C-7A2CBEB4F84A}" srcOrd="1" destOrd="0" presId="urn:microsoft.com/office/officeart/2018/5/layout/CenteredIconLabelDescriptionList"/>
    <dgm:cxn modelId="{91C29534-9702-491A-8E0F-C96CF978E60A}" type="presParOf" srcId="{535BE059-BD59-40B0-876D-C7D1C23C6EA9}" destId="{FFF5599B-9B53-4D6A-B0C2-96A1712F8A43}" srcOrd="2" destOrd="0" presId="urn:microsoft.com/office/officeart/2018/5/layout/CenteredIconLabelDescriptionList"/>
    <dgm:cxn modelId="{79FE4B5C-A13E-4860-884C-78A6650E2C27}" type="presParOf" srcId="{535BE059-BD59-40B0-876D-C7D1C23C6EA9}" destId="{0A0427AA-B054-4D1A-943C-2ED061A84FD2}" srcOrd="3" destOrd="0" presId="urn:microsoft.com/office/officeart/2018/5/layout/CenteredIconLabelDescriptionList"/>
    <dgm:cxn modelId="{C19239A2-C209-4722-80A2-3B3CDC209E9D}" type="presParOf" srcId="{535BE059-BD59-40B0-876D-C7D1C23C6EA9}" destId="{7DC7E397-8F29-4AE5-8500-676743502D2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FA54D-E660-4DB5-B8D3-B940463710CB}">
      <dsp:nvSpPr>
        <dsp:cNvPr id="0" name=""/>
        <dsp:cNvSpPr/>
      </dsp:nvSpPr>
      <dsp:spPr>
        <a:xfrm>
          <a:off x="1080094" y="108934"/>
          <a:ext cx="1172720" cy="11074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65867-58E9-4B9C-902D-0718FB8728B7}">
      <dsp:nvSpPr>
        <dsp:cNvPr id="0" name=""/>
        <dsp:cNvSpPr/>
      </dsp:nvSpPr>
      <dsp:spPr>
        <a:xfrm>
          <a:off x="3944156" y="1350144"/>
          <a:ext cx="3350630" cy="47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u="sng" kern="1200" dirty="0"/>
            <a:t>Industry:</a:t>
          </a:r>
          <a:endParaRPr lang="en-US" sz="3000" kern="1200" dirty="0"/>
        </a:p>
      </dsp:txBody>
      <dsp:txXfrm>
        <a:off x="3944156" y="1350144"/>
        <a:ext cx="3350630" cy="474614"/>
      </dsp:txXfrm>
    </dsp:sp>
    <dsp:sp modelId="{C38C6FB1-3D8D-4EF9-8D04-DD3041E529BE}">
      <dsp:nvSpPr>
        <dsp:cNvPr id="0" name=""/>
        <dsp:cNvSpPr/>
      </dsp:nvSpPr>
      <dsp:spPr>
        <a:xfrm>
          <a:off x="3944156" y="1996635"/>
          <a:ext cx="3350630" cy="160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PEO - Professional Employer Organization</a:t>
          </a:r>
        </a:p>
      </dsp:txBody>
      <dsp:txXfrm>
        <a:off x="3944156" y="1996635"/>
        <a:ext cx="3350630" cy="1603332"/>
      </dsp:txXfrm>
    </dsp:sp>
    <dsp:sp modelId="{89CBC194-F71D-4730-9C27-11F779B5C587}">
      <dsp:nvSpPr>
        <dsp:cNvPr id="0" name=""/>
        <dsp:cNvSpPr/>
      </dsp:nvSpPr>
      <dsp:spPr>
        <a:xfrm>
          <a:off x="5077762" y="108934"/>
          <a:ext cx="1172720" cy="1107433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5599B-9B53-4D6A-B0C2-96A1712F8A43}">
      <dsp:nvSpPr>
        <dsp:cNvPr id="0" name=""/>
        <dsp:cNvSpPr/>
      </dsp:nvSpPr>
      <dsp:spPr>
        <a:xfrm>
          <a:off x="0" y="1350144"/>
          <a:ext cx="3350630" cy="47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u="sng" kern="1200" dirty="0"/>
            <a:t>Definitions:</a:t>
          </a:r>
          <a:endParaRPr lang="en-US" sz="3000" kern="1200" dirty="0"/>
        </a:p>
      </dsp:txBody>
      <dsp:txXfrm>
        <a:off x="0" y="1350144"/>
        <a:ext cx="3350630" cy="474614"/>
      </dsp:txXfrm>
    </dsp:sp>
    <dsp:sp modelId="{7DC7E397-8F29-4AE5-8500-676743502D2E}">
      <dsp:nvSpPr>
        <dsp:cNvPr id="0" name=""/>
        <dsp:cNvSpPr/>
      </dsp:nvSpPr>
      <dsp:spPr>
        <a:xfrm>
          <a:off x="0" y="1996635"/>
          <a:ext cx="3350630" cy="160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 err="1"/>
            <a:t>WSE</a:t>
          </a:r>
          <a:r>
            <a:rPr lang="en-US" sz="1700" kern="1200" dirty="0"/>
            <a:t> – Worksite Employee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Internal EEs – Internal employees of the </a:t>
          </a:r>
          <a:r>
            <a:rPr lang="en-US" sz="1700" kern="1200" dirty="0" err="1"/>
            <a:t>PEO</a:t>
          </a:r>
          <a:r>
            <a:rPr lang="en-US" sz="1700" kern="1200" dirty="0"/>
            <a:t> that support clients and </a:t>
          </a:r>
          <a:r>
            <a:rPr lang="en-US" sz="1700" kern="1200" dirty="0" err="1"/>
            <a:t>WSEs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0" y="1996635"/>
        <a:ext cx="3350630" cy="1603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A4DB-4EA7-C94B-B8A1-F79D8AB4CCBE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E1919-9E1C-E341-B2AD-52F2F84A9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2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methods used in the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8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Agenda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54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Summary – Domain Knowledge and Insight into the </a:t>
            </a:r>
            <a:r>
              <a:rPr lang="en-US" dirty="0" err="1"/>
              <a:t>PEO</a:t>
            </a:r>
            <a:r>
              <a:rPr lang="en-US" dirty="0"/>
              <a:t> Industry and standard benchmarks,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5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methods used in the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1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methods used in the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4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methods used in the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5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Languages and methods used in the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E1919-9E1C-E341-B2AD-52F2F84A92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56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E1919-9E1C-E341-B2AD-52F2F84A92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6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tif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390468" y="6490448"/>
            <a:ext cx="710837" cy="3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9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eg"/><Relationship Id="rId7" Type="http://schemas.openxmlformats.org/officeDocument/2006/relationships/image" Target="../media/image48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3038166"/>
            <a:ext cx="5714228" cy="1455718"/>
          </a:xfrm>
        </p:spPr>
        <p:txBody>
          <a:bodyPr/>
          <a:lstStyle/>
          <a:p>
            <a:r>
              <a:rPr lang="en-US" b="1" dirty="0"/>
              <a:t>R &amp; Python</a:t>
            </a:r>
            <a:br>
              <a:rPr lang="en-US" b="1" dirty="0"/>
            </a:br>
            <a:r>
              <a:rPr lang="en-US" b="1" dirty="0"/>
              <a:t>applied models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916673"/>
            <a:ext cx="5714228" cy="1405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Kandis Lamke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Ruben Garcia</a:t>
            </a:r>
          </a:p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April 3,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83" y="668593"/>
            <a:ext cx="5598617" cy="18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7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464" y="2557396"/>
            <a:ext cx="7645404" cy="12272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technologies APPLIED and</a:t>
            </a:r>
          </a:p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Results achieved</a:t>
            </a:r>
          </a:p>
        </p:txBody>
      </p:sp>
    </p:spTree>
    <p:extLst>
      <p:ext uri="{BB962C8B-B14F-4D97-AF65-F5344CB8AC3E}">
        <p14:creationId xmlns:p14="http://schemas.microsoft.com/office/powerpoint/2010/main" val="25207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64926" y="268044"/>
            <a:ext cx="304808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programming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844" r="15071"/>
          <a:stretch/>
        </p:blipFill>
        <p:spPr>
          <a:xfrm>
            <a:off x="210959" y="99467"/>
            <a:ext cx="1165558" cy="9225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7173" y="863600"/>
            <a:ext cx="677934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R is a language and environment for statistical computing and graphics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It helps with data manipulation, calculation and graphical display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Effective in data handling, statistical analysis, conditionals, loops, and user-defined functions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Its capabilities are extended through user-created packages, which allow specialized statistical techniques, graphical devices, import/export capabilities, and reporting tools</a:t>
            </a:r>
            <a:endParaRPr lang="en-US" sz="2400" i="0" u="none" strike="noStrike" dirty="0">
              <a:effectLst/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039" y="5110917"/>
            <a:ext cx="2429925" cy="1653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591" y="5110916"/>
            <a:ext cx="2446174" cy="16536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40" y="5110916"/>
            <a:ext cx="2742877" cy="16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29FEF-3D66-409B-9E6F-FF53CA39CD0F}"/>
              </a:ext>
            </a:extLst>
          </p:cNvPr>
          <p:cNvSpPr txBox="1"/>
          <p:nvPr/>
        </p:nvSpPr>
        <p:spPr>
          <a:xfrm>
            <a:off x="1367132" y="1967414"/>
            <a:ext cx="43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the annual GP by active </a:t>
            </a:r>
            <a:r>
              <a:rPr lang="en-US" dirty="0" err="1"/>
              <a:t>WSE</a:t>
            </a:r>
            <a:r>
              <a:rPr lang="en-US" dirty="0"/>
              <a:t> and compare that to industry benchmarks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AD8D8-CE9D-4512-8C1A-F3D87D9BA63C}"/>
              </a:ext>
            </a:extLst>
          </p:cNvPr>
          <p:cNvSpPr txBox="1"/>
          <p:nvPr/>
        </p:nvSpPr>
        <p:spPr>
          <a:xfrm>
            <a:off x="3552648" y="3426210"/>
            <a:ext cx="43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annual gross profit by active </a:t>
            </a:r>
            <a:r>
              <a:rPr lang="en-US" dirty="0" err="1"/>
              <a:t>WSE</a:t>
            </a:r>
            <a:r>
              <a:rPr lang="en-US" dirty="0"/>
              <a:t> in 2019 was $1,285 – nearly 20% below the benchmark of $1,595</a:t>
            </a:r>
          </a:p>
        </p:txBody>
      </p:sp>
    </p:spTree>
    <p:extLst>
      <p:ext uri="{BB962C8B-B14F-4D97-AF65-F5344CB8AC3E}">
        <p14:creationId xmlns:p14="http://schemas.microsoft.com/office/powerpoint/2010/main" val="7803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results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E188952-58BC-45DA-867B-DC2B6EE5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8" y="1134533"/>
            <a:ext cx="8873068" cy="53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26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6727" y="258212"/>
            <a:ext cx="8760629" cy="52836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Identify </a:t>
            </a:r>
            <a:r>
              <a:rPr kumimoji="0" lang="en-US" sz="24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WS_INT_EE_Ratio_S</a:t>
            </a:r>
            <a:r>
              <a:rPr kumimoji="0" lang="en-US" sz="24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performance vs benchmarking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27" y="922592"/>
            <a:ext cx="50783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Used One Sample t- test where we compared the mean of our population to the benchmark value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Original hypothesis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M_population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=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M_benchmark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81" y="3399329"/>
            <a:ext cx="3721595" cy="2093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30" y="3399329"/>
            <a:ext cx="3611784" cy="20933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342968" y="3293807"/>
            <a:ext cx="786580" cy="4817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526594" y="3305260"/>
            <a:ext cx="786580" cy="48178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5832" y="5617912"/>
            <a:ext cx="33784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Rejected original hypothesis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Company performance is better than benchmark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5089" y="5617912"/>
            <a:ext cx="33784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Rejected original hypothesis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Company performance is better than benchmark</a:t>
            </a:r>
          </a:p>
        </p:txBody>
      </p:sp>
    </p:spTree>
    <p:extLst>
      <p:ext uri="{BB962C8B-B14F-4D97-AF65-F5344CB8AC3E}">
        <p14:creationId xmlns:p14="http://schemas.microsoft.com/office/powerpoint/2010/main" val="332358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Project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1" y="336790"/>
            <a:ext cx="4445002" cy="1153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3" y="1549401"/>
            <a:ext cx="4423784" cy="490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401" y="1549401"/>
            <a:ext cx="4445002" cy="4911639"/>
          </a:xfrm>
          <a:prstGeom prst="rect">
            <a:avLst/>
          </a:prstGeom>
        </p:spPr>
      </p:pic>
      <p:sp>
        <p:nvSpPr>
          <p:cNvPr id="2" name="Triangle 1"/>
          <p:cNvSpPr/>
          <p:nvPr/>
        </p:nvSpPr>
        <p:spPr>
          <a:xfrm rot="5400000">
            <a:off x="4758814" y="4178710"/>
            <a:ext cx="255639" cy="137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/>
          <p:cNvSpPr/>
          <p:nvPr/>
        </p:nvSpPr>
        <p:spPr>
          <a:xfrm rot="5400000">
            <a:off x="63906" y="3760838"/>
            <a:ext cx="255639" cy="1376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421554" y="268044"/>
            <a:ext cx="2989094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/>
              <a:t>programming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207" y="177448"/>
            <a:ext cx="658979" cy="686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8" y="95459"/>
            <a:ext cx="3682999" cy="10413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3430" y="1417596"/>
            <a:ext cx="696124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Python is an object-oriented, high-level programming language, primarily for web and app development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It is relatively simple, so it's easy to learn since it requires a unique syntax that focuses on readability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It allows teams to work collaboratively without significant language and experience barriers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 It supports the use of modules and packages where code can be reused across a variety of projects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It is scalable for use in other projects, and its modules are easy to import or export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81" y="1543666"/>
            <a:ext cx="1828800" cy="1602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81" y="3268142"/>
            <a:ext cx="18288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81" y="4761413"/>
            <a:ext cx="1831891" cy="13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2A14B-13F4-4565-AE55-80310C78C646}"/>
              </a:ext>
            </a:extLst>
          </p:cNvPr>
          <p:cNvSpPr txBox="1"/>
          <p:nvPr/>
        </p:nvSpPr>
        <p:spPr>
          <a:xfrm>
            <a:off x="331596" y="1395506"/>
            <a:ext cx="42404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when the company will reach either revenue goals or worksite employee goals based on prior year growth trends.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38E5C-13C4-4F1E-9772-68795FFB7689}"/>
              </a:ext>
            </a:extLst>
          </p:cNvPr>
          <p:cNvSpPr txBox="1"/>
          <p:nvPr/>
        </p:nvSpPr>
        <p:spPr>
          <a:xfrm>
            <a:off x="2451798" y="3404740"/>
            <a:ext cx="4240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At the current GP per </a:t>
            </a:r>
            <a:r>
              <a:rPr lang="en-US" dirty="0" err="1"/>
              <a:t>WSE</a:t>
            </a:r>
            <a:r>
              <a:rPr lang="en-US" dirty="0"/>
              <a:t> trends, the </a:t>
            </a:r>
            <a:r>
              <a:rPr lang="en-US" dirty="0" err="1"/>
              <a:t>PEO</a:t>
            </a:r>
            <a:r>
              <a:rPr lang="en-US" dirty="0"/>
              <a:t> will need to reach 5,000 </a:t>
            </a:r>
            <a:r>
              <a:rPr lang="en-US" dirty="0" err="1"/>
              <a:t>WSEs</a:t>
            </a:r>
            <a:r>
              <a:rPr lang="en-US" dirty="0"/>
              <a:t> to reach a $5m GP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D2E76-F3B4-47BF-96F6-CEBFEB864CED}"/>
              </a:ext>
            </a:extLst>
          </p:cNvPr>
          <p:cNvSpPr txBox="1"/>
          <p:nvPr/>
        </p:nvSpPr>
        <p:spPr>
          <a:xfrm>
            <a:off x="4572000" y="4859976"/>
            <a:ext cx="4240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Number of active </a:t>
            </a:r>
            <a:r>
              <a:rPr lang="en-US" dirty="0" err="1"/>
              <a:t>WSE’s</a:t>
            </a:r>
            <a:r>
              <a:rPr lang="en-US" dirty="0"/>
              <a:t> only accounts for 80% of the variability in GP</a:t>
            </a:r>
          </a:p>
        </p:txBody>
      </p:sp>
    </p:spTree>
    <p:extLst>
      <p:ext uri="{BB962C8B-B14F-4D97-AF65-F5344CB8AC3E}">
        <p14:creationId xmlns:p14="http://schemas.microsoft.com/office/powerpoint/2010/main" val="1567203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results</a:t>
            </a:r>
          </a:p>
        </p:txBody>
      </p:sp>
      <p:pic>
        <p:nvPicPr>
          <p:cNvPr id="4" name="Picture 3" descr="A close up of a fence&#10;&#10;Description automatically generated">
            <a:extLst>
              <a:ext uri="{FF2B5EF4-FFF2-40B4-BE49-F238E27FC236}">
                <a16:creationId xmlns:a16="http://schemas.microsoft.com/office/drawing/2014/main" id="{DF374FCF-50DC-4915-80DB-76E2CC06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7" y="1015997"/>
            <a:ext cx="9031111" cy="5418666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E73C79-8396-4224-AAD8-AC691452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115" y="349154"/>
            <a:ext cx="141942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results</a:t>
            </a:r>
          </a:p>
        </p:txBody>
      </p:sp>
      <p:pic>
        <p:nvPicPr>
          <p:cNvPr id="5" name="Picture 4" descr="A close up of a fence&#10;&#10;Description automatically generated">
            <a:extLst>
              <a:ext uri="{FF2B5EF4-FFF2-40B4-BE49-F238E27FC236}">
                <a16:creationId xmlns:a16="http://schemas.microsoft.com/office/drawing/2014/main" id="{40E3C50B-04CB-4EA1-AF68-CC9EA1EC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" y="1128859"/>
            <a:ext cx="8965065" cy="5336838"/>
          </a:xfrm>
          <a:prstGeom prst="rect">
            <a:avLst/>
          </a:prstGeom>
        </p:spPr>
      </p:pic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8BE346C7-38BC-4351-BCE2-4028CB2EE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930" y="100015"/>
            <a:ext cx="144800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16" y="268044"/>
            <a:ext cx="6554867" cy="527823"/>
          </a:xfrm>
        </p:spPr>
        <p:txBody>
          <a:bodyPr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1283" y="1012954"/>
            <a:ext cx="4368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Introductions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Industry Insights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Overview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Key Objectives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Used technologies &amp; Method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R programming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Python programming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Project Results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Analysis</a:t>
            </a:r>
          </a:p>
          <a:p>
            <a:pPr marL="742950" lvl="1" indent="-285750">
              <a:spcBef>
                <a:spcPts val="600"/>
              </a:spcBef>
              <a:buFont typeface="Wingdings" charset="2"/>
              <a:buChar char="§"/>
            </a:pPr>
            <a:r>
              <a:rPr lang="en-US" dirty="0">
                <a:latin typeface="+mj-lt"/>
              </a:rPr>
              <a:t>Key findings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Conclusions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Next steps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§"/>
            </a:pPr>
            <a:r>
              <a:rPr lang="en-US" sz="20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5304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86727" y="258212"/>
            <a:ext cx="8760629" cy="862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Create a model to predict number of INT_EE needed by Department to reach WS_EE goals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726" y="1344879"/>
            <a:ext cx="621407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Used Linear regression model to help us predict what combination of INT_EE will give us a better ratio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Generated over 1,000 random combinations of INT_EE values vs benchmark ratio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91" y="3559990"/>
            <a:ext cx="6870700" cy="215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1691" y="3958544"/>
            <a:ext cx="6870700" cy="3009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91" y="6256444"/>
            <a:ext cx="6870700" cy="419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6132" y="5823163"/>
            <a:ext cx="2152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Current INT_EE</a:t>
            </a:r>
          </a:p>
        </p:txBody>
      </p:sp>
    </p:spTree>
    <p:extLst>
      <p:ext uri="{BB962C8B-B14F-4D97-AF65-F5344CB8AC3E}">
        <p14:creationId xmlns:p14="http://schemas.microsoft.com/office/powerpoint/2010/main" val="197116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Project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6" y="1285165"/>
            <a:ext cx="4444062" cy="5166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11" y="1285165"/>
            <a:ext cx="4556944" cy="51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0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66279" y="565822"/>
            <a:ext cx="620250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WSE</a:t>
            </a:r>
            <a:r>
              <a:rPr lang="en-US" sz="2400" dirty="0">
                <a:latin typeface="+mj-lt"/>
              </a:rPr>
              <a:t> to internal EE ratio (with Sales) performance is </a:t>
            </a:r>
            <a:r>
              <a:rPr lang="en-US" sz="2400" b="1" dirty="0">
                <a:latin typeface="+mj-lt"/>
              </a:rPr>
              <a:t>36% better </a:t>
            </a:r>
            <a:r>
              <a:rPr lang="en-US" sz="2400" dirty="0">
                <a:latin typeface="+mj-lt"/>
              </a:rPr>
              <a:t>than benchmark companies - 150  vs  110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>
                <a:latin typeface="+mj-lt"/>
              </a:rPr>
              <a:t>The </a:t>
            </a:r>
            <a:r>
              <a:rPr lang="en-US" sz="2400" dirty="0" err="1">
                <a:latin typeface="+mj-lt"/>
              </a:rPr>
              <a:t>WSE</a:t>
            </a:r>
            <a:r>
              <a:rPr lang="en-US" sz="2400" dirty="0">
                <a:latin typeface="+mj-lt"/>
              </a:rPr>
              <a:t> to internal EE ratio (without Sales) performance is </a:t>
            </a:r>
            <a:r>
              <a:rPr lang="en-US" sz="2400" b="1" dirty="0">
                <a:latin typeface="+mj-lt"/>
              </a:rPr>
              <a:t>60% better </a:t>
            </a:r>
            <a:r>
              <a:rPr lang="en-US" sz="2400" dirty="0">
                <a:latin typeface="+mj-lt"/>
              </a:rPr>
              <a:t>than benchmark companies - 207  vs 129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endParaRPr lang="en-US" sz="2400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The annual GP by active </a:t>
            </a:r>
            <a:r>
              <a:rPr lang="en-US" sz="2400" dirty="0" err="1"/>
              <a:t>WSE</a:t>
            </a:r>
            <a:r>
              <a:rPr lang="en-US" sz="2400" dirty="0"/>
              <a:t> is $1,285 – nearly 20% below the benchmark of $1,595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endParaRPr lang="en-US" sz="24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400" dirty="0"/>
              <a:t>Number of active </a:t>
            </a:r>
            <a:r>
              <a:rPr lang="en-US" sz="2400" dirty="0" err="1"/>
              <a:t>WSE’s</a:t>
            </a:r>
            <a:r>
              <a:rPr lang="en-US" sz="2400" dirty="0"/>
              <a:t> only accounts for 80% of the variability in GP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6" y="1160020"/>
            <a:ext cx="1806267" cy="11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464" y="2557396"/>
            <a:ext cx="7645404" cy="12272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23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50418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464" y="2557396"/>
            <a:ext cx="7645404" cy="12272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616444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588749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294564" y="1496257"/>
            <a:ext cx="6554867" cy="7479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b="1" dirty="0"/>
              <a:t>QUESTIONS?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483" t="11331" r="5968" b="7702"/>
          <a:stretch/>
        </p:blipFill>
        <p:spPr>
          <a:xfrm>
            <a:off x="3254476" y="2244213"/>
            <a:ext cx="2635045" cy="27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15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6305" y="1051865"/>
            <a:ext cx="701003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PEOs provide access to cost-effective training and development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50% of business using PEOs are less likely to fail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30% time relieved by SMB leadership due to administrative and transactional issues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68% PEOs saw somewhat or significant revenue increase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35% PEOs saw a significant increase in WS_EE per client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56% PEOs saw somewhat or significant gross profit increase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28% PEOs saw somewhat or significant INT_EE (including  Sales) increase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48% PEOs saw somewhat or significant Clients increase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</a:pPr>
            <a:r>
              <a:rPr lang="en-US" sz="2000" dirty="0">
                <a:latin typeface="+mj-lt"/>
              </a:rPr>
              <a:t>85% PEOs see somewhat or significant WSEs change over the next 12 months</a:t>
            </a:r>
          </a:p>
        </p:txBody>
      </p:sp>
    </p:spTree>
    <p:extLst>
      <p:ext uri="{BB962C8B-B14F-4D97-AF65-F5344CB8AC3E}">
        <p14:creationId xmlns:p14="http://schemas.microsoft.com/office/powerpoint/2010/main" val="932061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Project 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3DF961-C0C5-4A3F-9A4B-11EA3CA55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16" y="872067"/>
            <a:ext cx="8567570" cy="559168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3B284-0287-42C6-95A7-4E8BB3A1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310" y="205224"/>
            <a:ext cx="1438476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9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464" y="2557396"/>
            <a:ext cx="7645404" cy="12272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1081870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" t="5677" r="1471" b="40669"/>
          <a:stretch/>
        </p:blipFill>
        <p:spPr bwMode="auto">
          <a:xfrm>
            <a:off x="76200" y="126999"/>
            <a:ext cx="8991600" cy="278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2047" r="1377"/>
          <a:stretch/>
        </p:blipFill>
        <p:spPr bwMode="auto">
          <a:xfrm>
            <a:off x="232333" y="3420533"/>
            <a:ext cx="2484475" cy="175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41" y="5997575"/>
            <a:ext cx="6419850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52" y="4862478"/>
            <a:ext cx="2264055" cy="1030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9" y="3565734"/>
            <a:ext cx="327558" cy="34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014" y="3225690"/>
            <a:ext cx="336974" cy="276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29" y="4706562"/>
            <a:ext cx="342309" cy="297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32" y="4301997"/>
            <a:ext cx="338856" cy="277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430" y="5343887"/>
            <a:ext cx="327558" cy="3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Professional profile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62734" y="1228397"/>
            <a:ext cx="35392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Professional Experience</a:t>
            </a:r>
          </a:p>
          <a:p>
            <a:endParaRPr lang="en-US" sz="2400" dirty="0">
              <a:latin typeface="+mj-l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Chief Operating Officer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Controller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Accounting Manager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Entrepreneur 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Education</a:t>
            </a:r>
          </a:p>
          <a:p>
            <a:endParaRPr lang="en-US" sz="2400" dirty="0">
              <a:latin typeface="+mj-l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Bachelor of Arts – Accounting Major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Licensed CPA</a:t>
            </a:r>
          </a:p>
          <a:p>
            <a:pPr marL="0" lvl="1"/>
            <a:endParaRPr lang="en-US" sz="2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1420" y="2748635"/>
            <a:ext cx="2431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Kandis</a:t>
            </a:r>
          </a:p>
          <a:p>
            <a:r>
              <a:rPr lang="en-US" sz="4400" dirty="0"/>
              <a:t>Lamke</a:t>
            </a:r>
          </a:p>
        </p:txBody>
      </p:sp>
    </p:spTree>
    <p:extLst>
      <p:ext uri="{BB962C8B-B14F-4D97-AF65-F5344CB8AC3E}">
        <p14:creationId xmlns:p14="http://schemas.microsoft.com/office/powerpoint/2010/main" val="80290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Professional profile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46896" y="863600"/>
            <a:ext cx="49218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Professional Experience</a:t>
            </a:r>
          </a:p>
          <a:p>
            <a:endParaRPr lang="en-US" sz="2400" dirty="0">
              <a:latin typeface="+mj-l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OpEx programs implementation across Global Operations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Lean transformation throughout the Supply Chain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Centers of  Excellence implementation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Lead Supplier Development programs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Education</a:t>
            </a:r>
          </a:p>
          <a:p>
            <a:pPr marL="285750" indent="-285750">
              <a:buFont typeface="Wingdings" charset="2"/>
              <a:buChar char="§"/>
            </a:pPr>
            <a:endParaRPr lang="en-US" sz="2400" dirty="0">
              <a:latin typeface="+mj-lt"/>
            </a:endParaRP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MBA </a:t>
            </a:r>
            <a:r>
              <a:rPr lang="mr-IN" sz="2000" dirty="0">
                <a:latin typeface="+mj-lt"/>
              </a:rPr>
              <a:t>–</a:t>
            </a:r>
            <a:r>
              <a:rPr lang="en-US" sz="2000" dirty="0">
                <a:latin typeface="+mj-lt"/>
              </a:rPr>
              <a:t> Global Management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BS </a:t>
            </a:r>
            <a:r>
              <a:rPr lang="mr-IN" sz="2000" dirty="0">
                <a:latin typeface="+mj-lt"/>
              </a:rPr>
              <a:t>–</a:t>
            </a:r>
            <a:r>
              <a:rPr lang="en-US" sz="2000" dirty="0">
                <a:latin typeface="+mj-lt"/>
              </a:rPr>
              <a:t> Industrial Engineering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Lean Six Sigma Black Belt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Certified OCM professional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sz="2000" dirty="0">
                <a:latin typeface="+mj-lt"/>
              </a:rPr>
              <a:t>Certified SCM professional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21420" y="2802592"/>
            <a:ext cx="2431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Ruben</a:t>
            </a:r>
          </a:p>
          <a:p>
            <a:r>
              <a:rPr lang="en-US" sz="4400" dirty="0"/>
              <a:t>Garcia</a:t>
            </a:r>
          </a:p>
        </p:txBody>
      </p:sp>
    </p:spTree>
    <p:extLst>
      <p:ext uri="{BB962C8B-B14F-4D97-AF65-F5344CB8AC3E}">
        <p14:creationId xmlns:p14="http://schemas.microsoft.com/office/powerpoint/2010/main" val="124544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464" y="2557396"/>
            <a:ext cx="7645404" cy="122720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400" b="1" dirty="0">
                <a:solidFill>
                  <a:srgbClr val="002060"/>
                </a:solidFill>
              </a:rPr>
              <a:t>Industry insights</a:t>
            </a:r>
          </a:p>
        </p:txBody>
      </p:sp>
    </p:spTree>
    <p:extLst>
      <p:ext uri="{BB962C8B-B14F-4D97-AF65-F5344CB8AC3E}">
        <p14:creationId xmlns:p14="http://schemas.microsoft.com/office/powerpoint/2010/main" val="97852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2476583-CC33-45CE-B51B-215B5673C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35240" y="392784"/>
            <a:ext cx="7598569" cy="701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endParaRPr lang="en-US" sz="3600" dirty="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8EE3177-89FC-49D1-BAAC-C5165DBDBA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544900"/>
              </p:ext>
            </p:extLst>
          </p:nvPr>
        </p:nvGraphicFramePr>
        <p:xfrm>
          <a:off x="923415" y="1735707"/>
          <a:ext cx="7294787" cy="359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8531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overview</a:t>
            </a:r>
          </a:p>
        </p:txBody>
      </p:sp>
      <p:sp>
        <p:nvSpPr>
          <p:cNvPr id="2" name="Rectangle 1"/>
          <p:cNvSpPr/>
          <p:nvPr/>
        </p:nvSpPr>
        <p:spPr>
          <a:xfrm>
            <a:off x="2674374" y="1040581"/>
            <a:ext cx="630247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2000" dirty="0">
                <a:latin typeface="+mj-lt"/>
              </a:rPr>
              <a:t>Professional employer organizations (PEOs) provide comprehensive HR solutions for small businesses from payroll, benefits, HR, tax administration, and regulatory compliance assistance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</a:pPr>
            <a:endParaRPr lang="en-US" sz="2000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2000" dirty="0">
                <a:latin typeface="+mj-lt"/>
              </a:rPr>
              <a:t>PEOs help businesses improve productivity, increase profitability, and focus on their core mission while ​taking care of paperwork and providing regulatory compliance assistance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</a:pPr>
            <a:endParaRPr lang="en-US" sz="2000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v"/>
            </a:pPr>
            <a:r>
              <a:rPr lang="en-US" sz="2000" dirty="0">
                <a:latin typeface="+mj-lt"/>
              </a:rPr>
              <a:t>​Through a PEO, the employees of small businesses gain access to big-business employee benefits such as: 401(k)plans; health, dental, life, insurance, and other benefits they might not typically receive as employees of a small company</a:t>
            </a:r>
            <a:endParaRPr lang="en-US" sz="2000" i="0" u="none" strike="noStrike" dirty="0">
              <a:effectLst/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7" y="2928693"/>
            <a:ext cx="1901409" cy="122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7" y="4771525"/>
            <a:ext cx="1901409" cy="1137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8415" t="24917" r="9230" b="21861"/>
          <a:stretch/>
        </p:blipFill>
        <p:spPr>
          <a:xfrm>
            <a:off x="451317" y="1133863"/>
            <a:ext cx="1901409" cy="117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0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75216" y="268044"/>
            <a:ext cx="6554867" cy="59555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Project objectives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5880" y="1070077"/>
            <a:ext cx="586812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Identify Gross Profit (GP) per </a:t>
            </a:r>
            <a:r>
              <a:rPr lang="en-US" sz="2400" dirty="0" err="1">
                <a:latin typeface="+mj-lt"/>
              </a:rPr>
              <a:t>WSE</a:t>
            </a:r>
            <a:r>
              <a:rPr lang="en-US" sz="2400" dirty="0">
                <a:latin typeface="+mj-lt"/>
              </a:rPr>
              <a:t> performance vs benchmarking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Define improvement opportunities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Identify </a:t>
            </a:r>
            <a:r>
              <a:rPr lang="en-US" sz="2400" dirty="0" err="1">
                <a:latin typeface="+mj-lt"/>
              </a:rPr>
              <a:t>WSE</a:t>
            </a:r>
            <a:r>
              <a:rPr lang="en-US" sz="2400" dirty="0">
                <a:latin typeface="+mj-lt"/>
              </a:rPr>
              <a:t> to internal EE performance vs benchmarking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Define improvement opportunities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Create a statistical model to predict number of internal EEs needed by department to reach GP or </a:t>
            </a:r>
            <a:r>
              <a:rPr lang="en-US" sz="2400" dirty="0" err="1">
                <a:latin typeface="+mj-lt"/>
              </a:rPr>
              <a:t>WSE</a:t>
            </a:r>
            <a:r>
              <a:rPr lang="en-US" sz="2400" dirty="0">
                <a:latin typeface="+mj-lt"/>
              </a:rPr>
              <a:t> goals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charset="2"/>
              <a:buChar char="ü"/>
            </a:pPr>
            <a:r>
              <a:rPr lang="en-US" sz="2400" dirty="0">
                <a:latin typeface="+mj-lt"/>
              </a:rPr>
              <a:t>Create a model to predict when the Company will reach </a:t>
            </a:r>
            <a:r>
              <a:rPr lang="en-US" sz="2400" dirty="0"/>
              <a:t>GP or </a:t>
            </a:r>
            <a:r>
              <a:rPr lang="en-US" sz="2400" dirty="0" err="1"/>
              <a:t>WSE</a:t>
            </a:r>
            <a:r>
              <a:rPr lang="en-US" sz="2400" dirty="0"/>
              <a:t> </a:t>
            </a:r>
            <a:r>
              <a:rPr lang="en-US" sz="2400" dirty="0">
                <a:latin typeface="+mj-lt"/>
              </a:rPr>
              <a:t>goals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4" y="2689484"/>
            <a:ext cx="2455310" cy="16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26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925</Words>
  <Application>Microsoft Office PowerPoint</Application>
  <PresentationFormat>On-screen Show (4:3)</PresentationFormat>
  <Paragraphs>150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Celestial</vt:lpstr>
      <vt:lpstr>R &amp; Python applied models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Kandis Lamke</dc:creator>
  <cp:lastModifiedBy>Kandis Lamke</cp:lastModifiedBy>
  <cp:revision>46</cp:revision>
  <dcterms:created xsi:type="dcterms:W3CDTF">2020-03-30T02:55:07Z</dcterms:created>
  <dcterms:modified xsi:type="dcterms:W3CDTF">2020-04-01T14:33:15Z</dcterms:modified>
</cp:coreProperties>
</file>